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355FF3-1A4C-A944-7A5A-B110D92BEC2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B973E5B5-F5E6-650A-DCCF-FC00B15460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ABEA61D8-370A-1FB5-3B81-E51A4C015785}"/>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5" name="Marcador de pie de página 4">
            <a:extLst>
              <a:ext uri="{FF2B5EF4-FFF2-40B4-BE49-F238E27FC236}">
                <a16:creationId xmlns:a16="http://schemas.microsoft.com/office/drawing/2014/main" id="{ED94EB45-180D-D92F-9F0D-1D5D2341C13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527C231-9BE7-D615-C0E7-B8001E7A77CE}"/>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3599948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966FD6-2CFD-F666-44A2-CF1F4B126C5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B397A808-4AD0-A7DC-37E1-3783C2CFE3A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493CE9A-A678-F581-168E-5295ECC07980}"/>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5" name="Marcador de pie de página 4">
            <a:extLst>
              <a:ext uri="{FF2B5EF4-FFF2-40B4-BE49-F238E27FC236}">
                <a16:creationId xmlns:a16="http://schemas.microsoft.com/office/drawing/2014/main" id="{73050489-20F4-59A3-A37C-7162DEB9245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B56E3E7D-DA56-151A-4C6F-CF910812C8E9}"/>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3647330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FB9315A-3D14-101A-2E64-F031FA9BDD2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714E1AD8-35CC-9C27-1713-2131B16CFBD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2329B42-0103-C778-2601-DD4DA6CE3896}"/>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5" name="Marcador de pie de página 4">
            <a:extLst>
              <a:ext uri="{FF2B5EF4-FFF2-40B4-BE49-F238E27FC236}">
                <a16:creationId xmlns:a16="http://schemas.microsoft.com/office/drawing/2014/main" id="{7063C7BB-4677-6A3A-22C0-56E627F1CAF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88E4C43-4917-F15E-A9C9-D7AF85CAAB4B}"/>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115142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57F97D-AF6A-F912-21C6-4373B32CD44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09BAE8C-739B-1FCE-862B-C6540ED28FB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71910EC-AB71-E3EB-7865-7C8E41E4AF45}"/>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5" name="Marcador de pie de página 4">
            <a:extLst>
              <a:ext uri="{FF2B5EF4-FFF2-40B4-BE49-F238E27FC236}">
                <a16:creationId xmlns:a16="http://schemas.microsoft.com/office/drawing/2014/main" id="{AD4C0904-3DD1-3446-60AD-C128C182622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FA25464-5D09-5EBA-4DBC-0B8E63A6AE5B}"/>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2758864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243CC7-3349-0DC8-4C51-DF7EAF6975B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626B0E7A-6355-3DB7-B043-B59DD405B8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50512B3-2C68-2889-EF20-681E5705968F}"/>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5" name="Marcador de pie de página 4">
            <a:extLst>
              <a:ext uri="{FF2B5EF4-FFF2-40B4-BE49-F238E27FC236}">
                <a16:creationId xmlns:a16="http://schemas.microsoft.com/office/drawing/2014/main" id="{824D18DC-2317-04E2-DD48-74D0F5C5059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96078CA-4890-F311-7B67-DEFD5F50C31A}"/>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1948166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19D0F-6977-1000-517E-7682F3506A7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2CBCA0AE-6BA3-0EDD-CD81-86B184C32E2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60716FAA-9B2C-469F-211D-0328940D52A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DB8AB8B6-1572-D44D-ACEF-B7477AB83B1A}"/>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6" name="Marcador de pie de página 5">
            <a:extLst>
              <a:ext uri="{FF2B5EF4-FFF2-40B4-BE49-F238E27FC236}">
                <a16:creationId xmlns:a16="http://schemas.microsoft.com/office/drawing/2014/main" id="{D6E2AD71-1399-1F1F-0399-00F574FDF50F}"/>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F8D74D6-D5B0-9750-64D9-4FEF20299525}"/>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2974738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581562-C69B-DA82-3C59-0A4173C6DD5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96568F02-8DF5-CD34-1EAE-2DC9C78E61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591AA96-1502-C801-A0A8-B064C29F2D9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91268F4B-315F-F36A-EBCF-6F4E3674EA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6472223-FCAC-8A8D-2777-4D91183407A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6475BB9F-B669-2F9E-21EB-999BB7E29663}"/>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8" name="Marcador de pie de página 7">
            <a:extLst>
              <a:ext uri="{FF2B5EF4-FFF2-40B4-BE49-F238E27FC236}">
                <a16:creationId xmlns:a16="http://schemas.microsoft.com/office/drawing/2014/main" id="{A154C1D0-7D5F-FE83-E88D-DDB5D25E32B9}"/>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2FCE6ECA-6B22-B1A0-08D2-D5AF6ABCFF33}"/>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455495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2E9DA6-F631-BABE-A284-E4CC58BE561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117DA854-73F3-00FD-6E7D-CCFDB49F1E34}"/>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4" name="Marcador de pie de página 3">
            <a:extLst>
              <a:ext uri="{FF2B5EF4-FFF2-40B4-BE49-F238E27FC236}">
                <a16:creationId xmlns:a16="http://schemas.microsoft.com/office/drawing/2014/main" id="{D44844D6-1E1C-57E6-FE8C-75F6719B6C0E}"/>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B566D984-650D-84CA-55E3-D0A227C0153B}"/>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202564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6158CC1-B5E1-68BD-D629-298F4FAB1A5E}"/>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3" name="Marcador de pie de página 2">
            <a:extLst>
              <a:ext uri="{FF2B5EF4-FFF2-40B4-BE49-F238E27FC236}">
                <a16:creationId xmlns:a16="http://schemas.microsoft.com/office/drawing/2014/main" id="{4F745029-8062-A531-311F-B943A44F7E07}"/>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5156B707-99AD-6101-8FEF-43DA51558E5F}"/>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132977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2683D6-726F-7FC0-5527-AFBF3E58198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5FDFB712-7057-9989-C87E-C0414C4009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CCAE9ED1-24B6-1CCC-CA4C-DEED5701F4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3F3D95B-5ACD-D93F-FE88-F687759A1295}"/>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6" name="Marcador de pie de página 5">
            <a:extLst>
              <a:ext uri="{FF2B5EF4-FFF2-40B4-BE49-F238E27FC236}">
                <a16:creationId xmlns:a16="http://schemas.microsoft.com/office/drawing/2014/main" id="{8A4BEEF5-8567-E9F7-2DDB-B5F5803EAE2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7154F59-3C3A-01C2-5332-5AD1936B4E3E}"/>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2054423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1C6A44-BD43-A08C-1135-183A936CC78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2166CF33-18AD-5734-DC9C-4B29574E8B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612CA8D5-5298-71D2-9E79-DA8E976C49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010E1C7-325B-D312-4C0D-E5512B7AB320}"/>
              </a:ext>
            </a:extLst>
          </p:cNvPr>
          <p:cNvSpPr>
            <a:spLocks noGrp="1"/>
          </p:cNvSpPr>
          <p:nvPr>
            <p:ph type="dt" sz="half" idx="10"/>
          </p:nvPr>
        </p:nvSpPr>
        <p:spPr/>
        <p:txBody>
          <a:bodyPr/>
          <a:lstStyle/>
          <a:p>
            <a:fld id="{96237789-3924-4A23-89AB-74099D4DE698}" type="datetimeFigureOut">
              <a:rPr lang="es-MX" smtClean="0"/>
              <a:t>27/11/2025</a:t>
            </a:fld>
            <a:endParaRPr lang="es-MX"/>
          </a:p>
        </p:txBody>
      </p:sp>
      <p:sp>
        <p:nvSpPr>
          <p:cNvPr id="6" name="Marcador de pie de página 5">
            <a:extLst>
              <a:ext uri="{FF2B5EF4-FFF2-40B4-BE49-F238E27FC236}">
                <a16:creationId xmlns:a16="http://schemas.microsoft.com/office/drawing/2014/main" id="{1BCBD6D5-00D7-CD23-097A-5B567DF9FA42}"/>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056E00F-33B4-1D34-D14A-35E9C3B7DF8B}"/>
              </a:ext>
            </a:extLst>
          </p:cNvPr>
          <p:cNvSpPr>
            <a:spLocks noGrp="1"/>
          </p:cNvSpPr>
          <p:nvPr>
            <p:ph type="sldNum" sz="quarter" idx="12"/>
          </p:nvPr>
        </p:nvSpPr>
        <p:spPr/>
        <p:txBody>
          <a:bodyPr/>
          <a:lstStyle/>
          <a:p>
            <a:fld id="{4BC6054E-75CD-484E-A61E-88282EC4373C}" type="slidenum">
              <a:rPr lang="es-MX" smtClean="0"/>
              <a:t>‹Nº›</a:t>
            </a:fld>
            <a:endParaRPr lang="es-MX"/>
          </a:p>
        </p:txBody>
      </p:sp>
    </p:spTree>
    <p:extLst>
      <p:ext uri="{BB962C8B-B14F-4D97-AF65-F5344CB8AC3E}">
        <p14:creationId xmlns:p14="http://schemas.microsoft.com/office/powerpoint/2010/main" val="279693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5DB26E3-6356-C137-717B-6FD8A1A9F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ADD876D-4A4A-9AFD-782B-0AD683AA0A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E7CF22F-1A2B-74CA-5C89-1D3E9FFE78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237789-3924-4A23-89AB-74099D4DE698}" type="datetimeFigureOut">
              <a:rPr lang="es-MX" smtClean="0"/>
              <a:t>27/11/2025</a:t>
            </a:fld>
            <a:endParaRPr lang="es-MX"/>
          </a:p>
        </p:txBody>
      </p:sp>
      <p:sp>
        <p:nvSpPr>
          <p:cNvPr id="5" name="Marcador de pie de página 4">
            <a:extLst>
              <a:ext uri="{FF2B5EF4-FFF2-40B4-BE49-F238E27FC236}">
                <a16:creationId xmlns:a16="http://schemas.microsoft.com/office/drawing/2014/main" id="{A661D1AE-F3AC-16EB-ACB4-2B96BD43D6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AF7D92B2-0518-1889-D63F-ACCB194AF0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C6054E-75CD-484E-A61E-88282EC4373C}" type="slidenum">
              <a:rPr lang="es-MX" smtClean="0"/>
              <a:t>‹Nº›</a:t>
            </a:fld>
            <a:endParaRPr lang="es-MX"/>
          </a:p>
        </p:txBody>
      </p:sp>
    </p:spTree>
    <p:extLst>
      <p:ext uri="{BB962C8B-B14F-4D97-AF65-F5344CB8AC3E}">
        <p14:creationId xmlns:p14="http://schemas.microsoft.com/office/powerpoint/2010/main" val="1078233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gestion.pensemos.com/planeacion-estrategica-de-marketing-que-es-y-cuales-son-sus-etapas?utm_source=chatgpt.com" TargetMode="External"/><Relationship Id="rId7" Type="http://schemas.openxmlformats.org/officeDocument/2006/relationships/hyperlink" Target="https://uneg.edu.mx/etica-del-marketing/?utm_source=chatgpt.com" TargetMode="External"/><Relationship Id="rId2" Type="http://schemas.openxmlformats.org/officeDocument/2006/relationships/hyperlink" Target="https://www.eoi.es/blogs/juanadoricelcepeda/2012/01/25/planeacion-estrategica-de-marketing-2/?utm_source=chatgpt.com" TargetMode="External"/><Relationship Id="rId1" Type="http://schemas.openxmlformats.org/officeDocument/2006/relationships/slideLayout" Target="../slideLayouts/slideLayout7.xml"/><Relationship Id="rId6" Type="http://schemas.openxmlformats.org/officeDocument/2006/relationships/hyperlink" Target="https://academiamarketing.com.mx/plan-de-mercadotecnia-guia-paso-a-paso-para-el-exito/?utm_source=chatgpt.com" TargetMode="External"/><Relationship Id="rId5" Type="http://schemas.openxmlformats.org/officeDocument/2006/relationships/hyperlink" Target="https://www.unila.edu.mx/que-es-un-plan-de-mercadotecnia/?utm_source=chatgpt.com" TargetMode="External"/><Relationship Id="rId4" Type="http://schemas.openxmlformats.org/officeDocument/2006/relationships/hyperlink" Target="https://concepto.de/planeacion-estrategica/?utm_source=chatgp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5F2C3DF7-9D7D-C278-EEF8-D759E0170949}"/>
              </a:ext>
            </a:extLst>
          </p:cNvPr>
          <p:cNvSpPr>
            <a:spLocks noGrp="1"/>
          </p:cNvSpPr>
          <p:nvPr>
            <p:ph type="subTitle" idx="1"/>
          </p:nvPr>
        </p:nvSpPr>
        <p:spPr>
          <a:xfrm>
            <a:off x="3882452" y="4790272"/>
            <a:ext cx="4427095" cy="1655762"/>
          </a:xfrm>
        </p:spPr>
        <p:txBody>
          <a:bodyPr>
            <a:normAutofit fontScale="92500" lnSpcReduction="10000"/>
          </a:bodyPr>
          <a:lstStyle/>
          <a:p>
            <a:r>
              <a:rPr lang="es-MX" dirty="0"/>
              <a:t>Integrantes equipo 2:</a:t>
            </a:r>
          </a:p>
          <a:p>
            <a:r>
              <a:rPr lang="es-MX" dirty="0"/>
              <a:t>Santiago Velazquez Carlos Felipe</a:t>
            </a:r>
          </a:p>
          <a:p>
            <a:r>
              <a:rPr lang="es-MX" dirty="0"/>
              <a:t>Hernández Herrera Sayra de Jesús</a:t>
            </a:r>
          </a:p>
          <a:p>
            <a:r>
              <a:rPr lang="es-MX" dirty="0"/>
              <a:t>Vinagre </a:t>
            </a:r>
            <a:r>
              <a:rPr lang="es-MX" dirty="0" err="1"/>
              <a:t>Geronimo</a:t>
            </a:r>
            <a:r>
              <a:rPr lang="es-MX" dirty="0"/>
              <a:t> </a:t>
            </a:r>
            <a:r>
              <a:rPr lang="es-MX" dirty="0" err="1"/>
              <a:t>Heidy</a:t>
            </a:r>
            <a:r>
              <a:rPr lang="es-MX" dirty="0"/>
              <a:t> Shirley</a:t>
            </a:r>
          </a:p>
        </p:txBody>
      </p:sp>
      <p:pic>
        <p:nvPicPr>
          <p:cNvPr id="1026" name="Picture 2">
            <a:extLst>
              <a:ext uri="{FF2B5EF4-FFF2-40B4-BE49-F238E27FC236}">
                <a16:creationId xmlns:a16="http://schemas.microsoft.com/office/drawing/2014/main" id="{C8C4DF38-C48E-CB8D-4E74-AA310D3C28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7" y="333375"/>
            <a:ext cx="1800225" cy="25336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D77AE130-8CA0-8009-D19D-0B9BF4EEF8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78208" y="259002"/>
            <a:ext cx="1979583" cy="2608023"/>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a:extLst>
              <a:ext uri="{FF2B5EF4-FFF2-40B4-BE49-F238E27FC236}">
                <a16:creationId xmlns:a16="http://schemas.microsoft.com/office/drawing/2014/main" id="{861A6191-6E45-1A83-B69F-DB335820D335}"/>
              </a:ext>
            </a:extLst>
          </p:cNvPr>
          <p:cNvSpPr txBox="1"/>
          <p:nvPr/>
        </p:nvSpPr>
        <p:spPr>
          <a:xfrm>
            <a:off x="2697091" y="1239847"/>
            <a:ext cx="6797818" cy="646331"/>
          </a:xfrm>
          <a:prstGeom prst="rect">
            <a:avLst/>
          </a:prstGeom>
          <a:noFill/>
        </p:spPr>
        <p:txBody>
          <a:bodyPr wrap="square" rtlCol="0">
            <a:spAutoFit/>
          </a:bodyPr>
          <a:lstStyle/>
          <a:p>
            <a:pPr algn="ctr"/>
            <a:r>
              <a:rPr lang="es-MX" dirty="0">
                <a:latin typeface="ADLaM Display" panose="02010000000000000000" pitchFamily="2" charset="0"/>
                <a:ea typeface="ADLaM Display" panose="02010000000000000000" pitchFamily="2" charset="0"/>
                <a:cs typeface="ADLaM Display" panose="02010000000000000000" pitchFamily="2" charset="0"/>
              </a:rPr>
              <a:t>Universidad Juárez Autónoma de Tabasco</a:t>
            </a:r>
          </a:p>
          <a:p>
            <a:pPr algn="ctr"/>
            <a:r>
              <a:rPr lang="es-MX" dirty="0">
                <a:latin typeface="ADLaM Display" panose="02010000000000000000" pitchFamily="2" charset="0"/>
                <a:ea typeface="ADLaM Display" panose="02010000000000000000" pitchFamily="2" charset="0"/>
                <a:cs typeface="ADLaM Display" panose="02010000000000000000" pitchFamily="2" charset="0"/>
              </a:rPr>
              <a:t>División Académica de Ciencias Económicas Administrativas   </a:t>
            </a:r>
          </a:p>
        </p:txBody>
      </p:sp>
      <p:sp>
        <p:nvSpPr>
          <p:cNvPr id="7" name="CuadroTexto 6">
            <a:extLst>
              <a:ext uri="{FF2B5EF4-FFF2-40B4-BE49-F238E27FC236}">
                <a16:creationId xmlns:a16="http://schemas.microsoft.com/office/drawing/2014/main" id="{669C5D52-1BAE-A029-4877-9401B6204806}"/>
              </a:ext>
            </a:extLst>
          </p:cNvPr>
          <p:cNvSpPr txBox="1"/>
          <p:nvPr/>
        </p:nvSpPr>
        <p:spPr>
          <a:xfrm>
            <a:off x="2649750" y="3857406"/>
            <a:ext cx="7028458" cy="461665"/>
          </a:xfrm>
          <a:prstGeom prst="rect">
            <a:avLst/>
          </a:prstGeom>
          <a:noFill/>
        </p:spPr>
        <p:txBody>
          <a:bodyPr wrap="square" rtlCol="0">
            <a:spAutoFit/>
          </a:bodyPr>
          <a:lstStyle/>
          <a:p>
            <a:pPr algn="ctr"/>
            <a:r>
              <a:rPr lang="es-MX" sz="2400" i="1" dirty="0"/>
              <a:t>Administración Estratégica de la Mercadotecnia</a:t>
            </a:r>
          </a:p>
        </p:txBody>
      </p:sp>
      <p:sp>
        <p:nvSpPr>
          <p:cNvPr id="8" name="CuadroTexto 7">
            <a:extLst>
              <a:ext uri="{FF2B5EF4-FFF2-40B4-BE49-F238E27FC236}">
                <a16:creationId xmlns:a16="http://schemas.microsoft.com/office/drawing/2014/main" id="{25B264DD-F5F4-A197-3C0F-2C3BC2B6F104}"/>
              </a:ext>
            </a:extLst>
          </p:cNvPr>
          <p:cNvSpPr txBox="1"/>
          <p:nvPr/>
        </p:nvSpPr>
        <p:spPr>
          <a:xfrm>
            <a:off x="2311506" y="2867025"/>
            <a:ext cx="7704945" cy="584775"/>
          </a:xfrm>
          <a:prstGeom prst="rect">
            <a:avLst/>
          </a:prstGeom>
          <a:noFill/>
        </p:spPr>
        <p:txBody>
          <a:bodyPr wrap="square" rtlCol="0">
            <a:spAutoFit/>
          </a:bodyPr>
          <a:lstStyle/>
          <a:p>
            <a:r>
              <a:rPr lang="es-MX" sz="3200" dirty="0">
                <a:latin typeface="ADLaM Display" panose="02010000000000000000" pitchFamily="2" charset="0"/>
                <a:ea typeface="ADLaM Display" panose="02010000000000000000" pitchFamily="2" charset="0"/>
                <a:cs typeface="ADLaM Display" panose="02010000000000000000" pitchFamily="2" charset="0"/>
              </a:rPr>
              <a:t>Proyecto: “Jornadas de Capacitación” </a:t>
            </a:r>
          </a:p>
        </p:txBody>
      </p:sp>
    </p:spTree>
    <p:extLst>
      <p:ext uri="{BB962C8B-B14F-4D97-AF65-F5344CB8AC3E}">
        <p14:creationId xmlns:p14="http://schemas.microsoft.com/office/powerpoint/2010/main" val="1822630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318498F-500C-CAB1-9CD6-7D7310DAF780}"/>
              </a:ext>
            </a:extLst>
          </p:cNvPr>
          <p:cNvSpPr txBox="1"/>
          <p:nvPr/>
        </p:nvSpPr>
        <p:spPr>
          <a:xfrm>
            <a:off x="3808438" y="179883"/>
            <a:ext cx="4575124" cy="584775"/>
          </a:xfrm>
          <a:prstGeom prst="rect">
            <a:avLst/>
          </a:prstGeom>
          <a:noFill/>
        </p:spPr>
        <p:txBody>
          <a:bodyPr wrap="square" rtlCol="0">
            <a:spAutoFit/>
          </a:bodyPr>
          <a:lstStyle/>
          <a:p>
            <a:r>
              <a:rPr lang="es-MX" sz="3200" b="1" dirty="0"/>
              <a:t>Aplicación del Proyecto </a:t>
            </a:r>
            <a:r>
              <a:rPr lang="es-MX" b="1" dirty="0"/>
              <a:t> </a:t>
            </a:r>
          </a:p>
        </p:txBody>
      </p:sp>
      <p:sp>
        <p:nvSpPr>
          <p:cNvPr id="3" name="CuadroTexto 2">
            <a:extLst>
              <a:ext uri="{FF2B5EF4-FFF2-40B4-BE49-F238E27FC236}">
                <a16:creationId xmlns:a16="http://schemas.microsoft.com/office/drawing/2014/main" id="{8F424A64-F7E5-F404-24CC-60C54239FF08}"/>
              </a:ext>
            </a:extLst>
          </p:cNvPr>
          <p:cNvSpPr txBox="1"/>
          <p:nvPr/>
        </p:nvSpPr>
        <p:spPr>
          <a:xfrm>
            <a:off x="909403" y="1322805"/>
            <a:ext cx="10373193" cy="5355312"/>
          </a:xfrm>
          <a:prstGeom prst="rect">
            <a:avLst/>
          </a:prstGeom>
          <a:noFill/>
        </p:spPr>
        <p:txBody>
          <a:bodyPr wrap="square" rtlCol="0">
            <a:spAutoFit/>
          </a:bodyPr>
          <a:lstStyle/>
          <a:p>
            <a:r>
              <a:rPr lang="es-MX" b="1" dirty="0"/>
              <a:t>1. Publicación de contenidos en Facebook</a:t>
            </a:r>
          </a:p>
          <a:p>
            <a:r>
              <a:rPr lang="es-MX" dirty="0"/>
              <a:t>El equipo llevó la teoría a la práctica al publicar información útil para las PYMES. El contenido incluía:</a:t>
            </a:r>
          </a:p>
          <a:p>
            <a:endParaRPr lang="es-MX" dirty="0"/>
          </a:p>
          <a:p>
            <a:r>
              <a:rPr lang="es-MX" dirty="0"/>
              <a:t>Consejos de marketing</a:t>
            </a:r>
          </a:p>
          <a:p>
            <a:r>
              <a:rPr lang="es-MX" dirty="0"/>
              <a:t>Explicaciones breves</a:t>
            </a:r>
          </a:p>
          <a:p>
            <a:r>
              <a:rPr lang="es-MX" dirty="0"/>
              <a:t>Infografías</a:t>
            </a:r>
          </a:p>
          <a:p>
            <a:r>
              <a:rPr lang="es-MX" dirty="0" err="1"/>
              <a:t>Tips</a:t>
            </a:r>
            <a:r>
              <a:rPr lang="es-MX" dirty="0"/>
              <a:t> rápidos</a:t>
            </a:r>
          </a:p>
          <a:p>
            <a:r>
              <a:rPr lang="es-MX" dirty="0"/>
              <a:t>Preguntas para fomentar la participación</a:t>
            </a:r>
          </a:p>
          <a:p>
            <a:endParaRPr lang="es-MX" dirty="0"/>
          </a:p>
          <a:p>
            <a:r>
              <a:rPr lang="es-MX" dirty="0"/>
              <a:t>Esto permitió llevar la planeación estratégica a un espacio real y accesible.</a:t>
            </a:r>
          </a:p>
          <a:p>
            <a:endParaRPr lang="es-MX" dirty="0"/>
          </a:p>
          <a:p>
            <a:r>
              <a:rPr lang="es-MX" b="1" dirty="0"/>
              <a:t>2. Uso de herramientas digitales</a:t>
            </a:r>
          </a:p>
          <a:p>
            <a:r>
              <a:rPr lang="es-MX" dirty="0"/>
              <a:t>Se utilizaron plataformas de diseño, redes sociales y documentos colaborativos para garantizar un trabajo eficiente y visualmente atractivo.</a:t>
            </a:r>
          </a:p>
          <a:p>
            <a:endParaRPr lang="es-MX" dirty="0"/>
          </a:p>
          <a:p>
            <a:r>
              <a:rPr lang="es-MX" b="1" dirty="0"/>
              <a:t>3. Difusión continua</a:t>
            </a:r>
          </a:p>
          <a:p>
            <a:r>
              <a:rPr lang="es-MX" dirty="0"/>
              <a:t>El contenido se publicó de forma periódica, lo que ayudó a que los emprendedores comenzaran a familiarizarse con conceptos estratégicos y con buenas prácticas de marketing.</a:t>
            </a:r>
          </a:p>
          <a:p>
            <a:endParaRPr lang="es-MX" dirty="0"/>
          </a:p>
        </p:txBody>
      </p:sp>
    </p:spTree>
    <p:extLst>
      <p:ext uri="{BB962C8B-B14F-4D97-AF65-F5344CB8AC3E}">
        <p14:creationId xmlns:p14="http://schemas.microsoft.com/office/powerpoint/2010/main" val="1143382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5A940C4-44A2-9DF2-B65D-6CFAC1A863C3}"/>
              </a:ext>
            </a:extLst>
          </p:cNvPr>
          <p:cNvSpPr txBox="1"/>
          <p:nvPr/>
        </p:nvSpPr>
        <p:spPr>
          <a:xfrm>
            <a:off x="3808438" y="179883"/>
            <a:ext cx="4575124" cy="584775"/>
          </a:xfrm>
          <a:prstGeom prst="rect">
            <a:avLst/>
          </a:prstGeom>
          <a:noFill/>
        </p:spPr>
        <p:txBody>
          <a:bodyPr wrap="square" rtlCol="0">
            <a:spAutoFit/>
          </a:bodyPr>
          <a:lstStyle/>
          <a:p>
            <a:r>
              <a:rPr lang="es-MX" sz="3200" b="1" dirty="0"/>
              <a:t>Aplicación del Proyecto </a:t>
            </a:r>
            <a:r>
              <a:rPr lang="es-MX" b="1" dirty="0"/>
              <a:t> </a:t>
            </a:r>
          </a:p>
        </p:txBody>
      </p:sp>
      <p:sp>
        <p:nvSpPr>
          <p:cNvPr id="3" name="CuadroTexto 2">
            <a:extLst>
              <a:ext uri="{FF2B5EF4-FFF2-40B4-BE49-F238E27FC236}">
                <a16:creationId xmlns:a16="http://schemas.microsoft.com/office/drawing/2014/main" id="{F022A381-1ABF-AA5D-6A2F-1EB598F652DD}"/>
              </a:ext>
            </a:extLst>
          </p:cNvPr>
          <p:cNvSpPr txBox="1"/>
          <p:nvPr/>
        </p:nvSpPr>
        <p:spPr>
          <a:xfrm>
            <a:off x="933137" y="1720840"/>
            <a:ext cx="10325725" cy="3416320"/>
          </a:xfrm>
          <a:prstGeom prst="rect">
            <a:avLst/>
          </a:prstGeom>
          <a:noFill/>
        </p:spPr>
        <p:txBody>
          <a:bodyPr wrap="square" rtlCol="0">
            <a:spAutoFit/>
          </a:bodyPr>
          <a:lstStyle/>
          <a:p>
            <a:r>
              <a:rPr lang="es-MX" b="1" dirty="0"/>
              <a:t>4. Evaluación del desempeño</a:t>
            </a:r>
            <a:endParaRPr lang="es-MX" dirty="0"/>
          </a:p>
          <a:p>
            <a:r>
              <a:rPr lang="es-MX" dirty="0"/>
              <a:t>Alcance de publicaciones</a:t>
            </a:r>
          </a:p>
          <a:p>
            <a:r>
              <a:rPr lang="es-MX" dirty="0" err="1"/>
              <a:t>Engagement</a:t>
            </a:r>
            <a:r>
              <a:rPr lang="es-MX" dirty="0"/>
              <a:t> (</a:t>
            </a:r>
            <a:r>
              <a:rPr lang="es-MX" dirty="0" err="1"/>
              <a:t>likes</a:t>
            </a:r>
            <a:r>
              <a:rPr lang="es-MX" dirty="0"/>
              <a:t>, comentarios, compartidos)</a:t>
            </a:r>
          </a:p>
          <a:p>
            <a:r>
              <a:rPr lang="es-MX" dirty="0"/>
              <a:t>Retroalimentación recibida</a:t>
            </a:r>
          </a:p>
          <a:p>
            <a:endParaRPr lang="es-MX" dirty="0"/>
          </a:p>
          <a:p>
            <a:r>
              <a:rPr lang="es-MX" dirty="0"/>
              <a:t>Estas mediciones demostraron la necesidad de seguir generando contenido educativo para fortalecer las capacidades de las PYMES.</a:t>
            </a:r>
          </a:p>
          <a:p>
            <a:endParaRPr lang="es-MX" dirty="0"/>
          </a:p>
          <a:p>
            <a:r>
              <a:rPr lang="es-MX" b="1" dirty="0"/>
              <a:t>5. Contribución al aprendizaje</a:t>
            </a:r>
          </a:p>
          <a:p>
            <a:r>
              <a:rPr lang="es-MX" dirty="0"/>
              <a:t>El proyecto no solo tuvo impacto externo en los usuarios de Facebook, sino también interno, al permitir que el equipo aplicara conocimientos teóricos en un contexto real.</a:t>
            </a:r>
          </a:p>
          <a:p>
            <a:endParaRPr lang="es-MX" dirty="0"/>
          </a:p>
        </p:txBody>
      </p:sp>
    </p:spTree>
    <p:extLst>
      <p:ext uri="{BB962C8B-B14F-4D97-AF65-F5344CB8AC3E}">
        <p14:creationId xmlns:p14="http://schemas.microsoft.com/office/powerpoint/2010/main" val="3186444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0CCB9F0-E0DB-CF21-574A-5998A0E3482F}"/>
              </a:ext>
            </a:extLst>
          </p:cNvPr>
          <p:cNvSpPr txBox="1"/>
          <p:nvPr/>
        </p:nvSpPr>
        <p:spPr>
          <a:xfrm>
            <a:off x="4852284" y="194873"/>
            <a:ext cx="2487431" cy="584775"/>
          </a:xfrm>
          <a:prstGeom prst="rect">
            <a:avLst/>
          </a:prstGeom>
          <a:noFill/>
        </p:spPr>
        <p:txBody>
          <a:bodyPr wrap="square" rtlCol="0">
            <a:spAutoFit/>
          </a:bodyPr>
          <a:lstStyle/>
          <a:p>
            <a:r>
              <a:rPr lang="es-MX" sz="3200" b="1" dirty="0"/>
              <a:t>Conclusión </a:t>
            </a:r>
            <a:endParaRPr lang="es-MX" b="1" dirty="0"/>
          </a:p>
        </p:txBody>
      </p:sp>
      <p:sp>
        <p:nvSpPr>
          <p:cNvPr id="3" name="CuadroTexto 2">
            <a:extLst>
              <a:ext uri="{FF2B5EF4-FFF2-40B4-BE49-F238E27FC236}">
                <a16:creationId xmlns:a16="http://schemas.microsoft.com/office/drawing/2014/main" id="{215137F8-6542-3AF2-145C-16A728020480}"/>
              </a:ext>
            </a:extLst>
          </p:cNvPr>
          <p:cNvSpPr txBox="1"/>
          <p:nvPr/>
        </p:nvSpPr>
        <p:spPr>
          <a:xfrm>
            <a:off x="841947" y="1768998"/>
            <a:ext cx="10508105" cy="3754874"/>
          </a:xfrm>
          <a:prstGeom prst="rect">
            <a:avLst/>
          </a:prstGeom>
          <a:noFill/>
        </p:spPr>
        <p:txBody>
          <a:bodyPr wrap="square" rtlCol="0">
            <a:spAutoFit/>
          </a:bodyPr>
          <a:lstStyle/>
          <a:p>
            <a:r>
              <a:rPr lang="es-MX" sz="2000" dirty="0"/>
              <a:t>El proyecto </a:t>
            </a:r>
            <a:r>
              <a:rPr lang="es-MX" sz="2000" i="1" dirty="0"/>
              <a:t>“Jornadas de Capacitación”</a:t>
            </a:r>
            <a:r>
              <a:rPr lang="es-MX" sz="2000" dirty="0"/>
              <a:t> permitió identificar y atender una de las principales necesidades de las PYMES: la falta de una planeación estratégica de mercadotecnia. A través de la creación y difusión de contenido educativo en Facebook, se logró acercar información accesible, visual y práctica a emprendedores que, en muchos casos, desconocen los elementos fundamentales para dirigir y fortalecer sus estrategias de marketing.</a:t>
            </a:r>
          </a:p>
          <a:p>
            <a:r>
              <a:rPr lang="es-MX" sz="2000" dirty="0"/>
              <a:t>El trabajo desarrollado por el equipo contribuyó tanto al aprendizaje propio como al impacto social, ya que permitió aplicar conocimientos teóricos en un contexto real, fomentando la reflexión sobre la importancia de planificar, analizar y tomar decisiones basadas en estrategias bien fundamentadas. Además, la organización, el diseño de materiales y la interacción con los usuarios evidenciaron que la educación digital puede ser un medio efectivo para mejorar la competitividad de las pequeñas empresas.</a:t>
            </a:r>
          </a:p>
          <a:p>
            <a:endParaRPr lang="es-MX" dirty="0"/>
          </a:p>
        </p:txBody>
      </p:sp>
    </p:spTree>
    <p:extLst>
      <p:ext uri="{BB962C8B-B14F-4D97-AF65-F5344CB8AC3E}">
        <p14:creationId xmlns:p14="http://schemas.microsoft.com/office/powerpoint/2010/main" val="1480912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E44E493-C58F-55CE-8EF9-4EC0B5C472DE}"/>
              </a:ext>
            </a:extLst>
          </p:cNvPr>
          <p:cNvSpPr txBox="1"/>
          <p:nvPr/>
        </p:nvSpPr>
        <p:spPr>
          <a:xfrm>
            <a:off x="4852284" y="194873"/>
            <a:ext cx="2487431" cy="584775"/>
          </a:xfrm>
          <a:prstGeom prst="rect">
            <a:avLst/>
          </a:prstGeom>
          <a:noFill/>
        </p:spPr>
        <p:txBody>
          <a:bodyPr wrap="square" rtlCol="0">
            <a:spAutoFit/>
          </a:bodyPr>
          <a:lstStyle/>
          <a:p>
            <a:r>
              <a:rPr lang="es-MX" sz="3200" b="1" dirty="0"/>
              <a:t>Referencias  </a:t>
            </a:r>
            <a:endParaRPr lang="es-MX" b="1" dirty="0"/>
          </a:p>
        </p:txBody>
      </p:sp>
      <p:sp>
        <p:nvSpPr>
          <p:cNvPr id="3" name="CuadroTexto 2">
            <a:extLst>
              <a:ext uri="{FF2B5EF4-FFF2-40B4-BE49-F238E27FC236}">
                <a16:creationId xmlns:a16="http://schemas.microsoft.com/office/drawing/2014/main" id="{217071B5-5FF9-CDE8-ADCA-7973E247536F}"/>
              </a:ext>
            </a:extLst>
          </p:cNvPr>
          <p:cNvSpPr txBox="1"/>
          <p:nvPr/>
        </p:nvSpPr>
        <p:spPr>
          <a:xfrm>
            <a:off x="287310" y="779648"/>
            <a:ext cx="11617377" cy="6186309"/>
          </a:xfrm>
          <a:prstGeom prst="rect">
            <a:avLst/>
          </a:prstGeom>
          <a:noFill/>
        </p:spPr>
        <p:txBody>
          <a:bodyPr wrap="square" rtlCol="0">
            <a:spAutoFit/>
          </a:bodyPr>
          <a:lstStyle/>
          <a:p>
            <a:r>
              <a:rPr lang="es-MX" dirty="0"/>
              <a:t>Cepeda Mendoza, J. D. (2012, 25 de enero). </a:t>
            </a:r>
            <a:r>
              <a:rPr lang="es-MX" i="1" dirty="0"/>
              <a:t>Planeación estratégica de Marketing</a:t>
            </a:r>
            <a:r>
              <a:rPr lang="es-MX" dirty="0"/>
              <a:t>. EOI Blogs. </a:t>
            </a:r>
            <a:r>
              <a:rPr lang="es-MX" u="sng" dirty="0">
                <a:hlinkClick r:id="rId2"/>
              </a:rPr>
              <a:t>https://www.eoi.es/blogs/juanadoricelcepeda/2012/01/25/planeacion-estrategica-de-marketing-2/</a:t>
            </a:r>
            <a:endParaRPr lang="es-MX" dirty="0"/>
          </a:p>
          <a:p>
            <a:r>
              <a:rPr lang="es-MX" dirty="0"/>
              <a:t>Pensemos. (s. f.). </a:t>
            </a:r>
            <a:r>
              <a:rPr lang="es-MX" i="1" dirty="0"/>
              <a:t>Planeación estratégica de marketing: ¿qué es y cuáles son sus etapas?</a:t>
            </a:r>
            <a:r>
              <a:rPr lang="es-MX" dirty="0"/>
              <a:t> </a:t>
            </a:r>
            <a:r>
              <a:rPr lang="es-MX" u="sng" dirty="0">
                <a:hlinkClick r:id="rId3"/>
              </a:rPr>
              <a:t>https://gestion.pensemos.com/planeacion-estrategica-de-marketing-que-es-y-cuales-son-sus-etapas</a:t>
            </a:r>
            <a:endParaRPr lang="es-MX" dirty="0"/>
          </a:p>
          <a:p>
            <a:r>
              <a:rPr lang="es-MX" dirty="0"/>
              <a:t>Definiciones Concepto. (s. f.). </a:t>
            </a:r>
            <a:r>
              <a:rPr lang="es-MX" i="1" dirty="0"/>
              <a:t>Planeación estratégica – Qué es, proceso y modelos</a:t>
            </a:r>
            <a:r>
              <a:rPr lang="es-MX" dirty="0"/>
              <a:t>. </a:t>
            </a:r>
            <a:r>
              <a:rPr lang="es-MX" dirty="0" err="1"/>
              <a:t>Concepto.de</a:t>
            </a:r>
            <a:r>
              <a:rPr lang="es-MX" dirty="0"/>
              <a:t>. </a:t>
            </a:r>
            <a:r>
              <a:rPr lang="es-MX" u="sng" dirty="0">
                <a:hlinkClick r:id="rId4"/>
              </a:rPr>
              <a:t>https://concepto.de/planeacion-estrategica/</a:t>
            </a:r>
            <a:endParaRPr lang="es-MX" dirty="0"/>
          </a:p>
          <a:p>
            <a:r>
              <a:rPr lang="es-MX" dirty="0"/>
              <a:t>UNILA. (2025, 18 de julio). </a:t>
            </a:r>
            <a:r>
              <a:rPr lang="es-MX" i="1" dirty="0"/>
              <a:t>¿Qué es un plan de mercadotecnia?</a:t>
            </a:r>
            <a:r>
              <a:rPr lang="es-MX" dirty="0"/>
              <a:t> </a:t>
            </a:r>
            <a:r>
              <a:rPr lang="es-MX" u="sng" dirty="0">
                <a:hlinkClick r:id="rId5"/>
              </a:rPr>
              <a:t>https://www.unila.edu.mx/que-es-un-plan-de-mercadotecnia/</a:t>
            </a:r>
            <a:endParaRPr lang="es-MX" dirty="0"/>
          </a:p>
          <a:p>
            <a:r>
              <a:rPr lang="es-MX" dirty="0"/>
              <a:t>Kotler, P., &amp; Keller, K. L. (2016). Dirección de marketing (15.ª ed.). Pearson Educación.</a:t>
            </a:r>
          </a:p>
          <a:p>
            <a:r>
              <a:rPr lang="es-MX" dirty="0"/>
              <a:t>Lamb, C. W., </a:t>
            </a:r>
            <a:r>
              <a:rPr lang="es-MX" dirty="0" err="1"/>
              <a:t>Hair</a:t>
            </a:r>
            <a:r>
              <a:rPr lang="es-MX" dirty="0"/>
              <a:t>, J. F., &amp; </a:t>
            </a:r>
            <a:r>
              <a:rPr lang="es-MX" dirty="0" err="1"/>
              <a:t>McDaniel</a:t>
            </a:r>
            <a:r>
              <a:rPr lang="es-MX" dirty="0"/>
              <a:t>, C. (2019). Marketing (13.ª ed.). Cengage </a:t>
            </a:r>
            <a:r>
              <a:rPr lang="es-MX" dirty="0" err="1"/>
              <a:t>Learning</a:t>
            </a:r>
            <a:r>
              <a:rPr lang="es-MX" dirty="0"/>
              <a:t>.</a:t>
            </a:r>
          </a:p>
          <a:p>
            <a:r>
              <a:rPr lang="es-MX" dirty="0"/>
              <a:t>Stanton, W. J., Etzel, M. J., &amp; Walker, B. J. (2007). Fundamentos de marketing (14.ª ed.). McGraw-Hill.</a:t>
            </a:r>
          </a:p>
          <a:p>
            <a:r>
              <a:rPr lang="es-MX" dirty="0"/>
              <a:t>Kotler, P. &amp; Keller, K. L. (2016). Dirección de marketing (15ª ed.). Pearson Educación.</a:t>
            </a:r>
          </a:p>
          <a:p>
            <a:r>
              <a:rPr lang="es-MX" dirty="0"/>
              <a:t>Porter, M. E. (2008). Estrategia competitiva: Técnicas para el análisis de los sectores industriales y de la competencia. Grupo Editorial Patria.</a:t>
            </a:r>
          </a:p>
          <a:p>
            <a:r>
              <a:rPr lang="es-MX" dirty="0"/>
              <a:t>Day, G. S. (1994). “</a:t>
            </a:r>
            <a:r>
              <a:rPr lang="es-MX" dirty="0" err="1"/>
              <a:t>The</a:t>
            </a:r>
            <a:r>
              <a:rPr lang="es-MX" dirty="0"/>
              <a:t> </a:t>
            </a:r>
            <a:r>
              <a:rPr lang="es-MX" dirty="0" err="1"/>
              <a:t>Capabilities</a:t>
            </a:r>
            <a:r>
              <a:rPr lang="es-MX" dirty="0"/>
              <a:t> </a:t>
            </a:r>
            <a:r>
              <a:rPr lang="es-MX" dirty="0" err="1"/>
              <a:t>of</a:t>
            </a:r>
            <a:r>
              <a:rPr lang="es-MX" dirty="0"/>
              <a:t> </a:t>
            </a:r>
            <a:r>
              <a:rPr lang="es-MX" dirty="0" err="1"/>
              <a:t>Market-Driven</a:t>
            </a:r>
            <a:r>
              <a:rPr lang="es-MX" dirty="0"/>
              <a:t> </a:t>
            </a:r>
            <a:r>
              <a:rPr lang="es-MX" dirty="0" err="1"/>
              <a:t>Organizations</a:t>
            </a:r>
            <a:r>
              <a:rPr lang="es-MX" dirty="0"/>
              <a:t>.” </a:t>
            </a:r>
            <a:r>
              <a:rPr lang="es-MX" dirty="0" err="1"/>
              <a:t>Journal</a:t>
            </a:r>
            <a:r>
              <a:rPr lang="es-MX" dirty="0"/>
              <a:t> </a:t>
            </a:r>
            <a:r>
              <a:rPr lang="es-MX" dirty="0" err="1"/>
              <a:t>of</a:t>
            </a:r>
            <a:r>
              <a:rPr lang="es-MX" dirty="0"/>
              <a:t> Marketing, 58(4), 37–52.</a:t>
            </a:r>
          </a:p>
          <a:p>
            <a:r>
              <a:rPr lang="es-MX" dirty="0"/>
              <a:t>David, F. R. (2013). Conceptos de administración estratégica (14a ed.). Pearson Educación.</a:t>
            </a:r>
          </a:p>
          <a:p>
            <a:r>
              <a:rPr lang="es-MX" dirty="0"/>
              <a:t>Steiner, G. A. (2005). Planeación estratégica: Lo que todo director debe saber. CECSA.</a:t>
            </a:r>
          </a:p>
          <a:p>
            <a:r>
              <a:rPr lang="es-MX" dirty="0"/>
              <a:t>Academia Marketing. (2025, 5 de junio). Cómo hacer un plan de mercadotecnia paso a paso (con plantilla). </a:t>
            </a:r>
            <a:r>
              <a:rPr lang="es-MX" u="sng" dirty="0">
                <a:hlinkClick r:id="rId6"/>
              </a:rPr>
              <a:t>https://academiamarketing.com.mx/plan-de-mercadotecnia-guia-paso-a-paso-para-el-exito/</a:t>
            </a:r>
            <a:endParaRPr lang="es-MX" dirty="0"/>
          </a:p>
          <a:p>
            <a:r>
              <a:rPr lang="es-MX" dirty="0"/>
              <a:t>Universidad de Negocios ISEC (2023, 17 agosto). </a:t>
            </a:r>
            <a:r>
              <a:rPr lang="es-MX" i="1" dirty="0"/>
              <a:t>Ética del marketing: qué es y cómo aplicarla</a:t>
            </a:r>
            <a:r>
              <a:rPr lang="es-MX" dirty="0"/>
              <a:t>. </a:t>
            </a:r>
            <a:r>
              <a:rPr lang="es-MX" u="sng" dirty="0">
                <a:hlinkClick r:id="rId7"/>
              </a:rPr>
              <a:t>https://uneg.edu.mx/etica-del-marketing/</a:t>
            </a:r>
            <a:endParaRPr lang="es-MX" dirty="0"/>
          </a:p>
          <a:p>
            <a:endParaRPr lang="es-MX" dirty="0"/>
          </a:p>
        </p:txBody>
      </p:sp>
    </p:spTree>
    <p:extLst>
      <p:ext uri="{BB962C8B-B14F-4D97-AF65-F5344CB8AC3E}">
        <p14:creationId xmlns:p14="http://schemas.microsoft.com/office/powerpoint/2010/main" val="3550357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361AC5D-6D99-77CE-07EA-95A239033E09}"/>
              </a:ext>
            </a:extLst>
          </p:cNvPr>
          <p:cNvSpPr txBox="1"/>
          <p:nvPr/>
        </p:nvSpPr>
        <p:spPr>
          <a:xfrm>
            <a:off x="5413947" y="314794"/>
            <a:ext cx="1364105" cy="584775"/>
          </a:xfrm>
          <a:prstGeom prst="rect">
            <a:avLst/>
          </a:prstGeom>
          <a:noFill/>
        </p:spPr>
        <p:txBody>
          <a:bodyPr wrap="square" rtlCol="0">
            <a:spAutoFit/>
          </a:bodyPr>
          <a:lstStyle/>
          <a:p>
            <a:r>
              <a:rPr lang="es-MX" sz="3200" b="1" dirty="0"/>
              <a:t>Índice</a:t>
            </a:r>
            <a:r>
              <a:rPr lang="es-MX" dirty="0"/>
              <a:t> </a:t>
            </a:r>
          </a:p>
        </p:txBody>
      </p:sp>
      <p:sp>
        <p:nvSpPr>
          <p:cNvPr id="3" name="CuadroTexto 2">
            <a:extLst>
              <a:ext uri="{FF2B5EF4-FFF2-40B4-BE49-F238E27FC236}">
                <a16:creationId xmlns:a16="http://schemas.microsoft.com/office/drawing/2014/main" id="{D2A9959C-B6F6-95D8-B250-9C288D23C8F5}"/>
              </a:ext>
            </a:extLst>
          </p:cNvPr>
          <p:cNvSpPr txBox="1"/>
          <p:nvPr/>
        </p:nvSpPr>
        <p:spPr>
          <a:xfrm>
            <a:off x="1553979" y="1543987"/>
            <a:ext cx="9084039" cy="4401205"/>
          </a:xfrm>
          <a:prstGeom prst="rect">
            <a:avLst/>
          </a:prstGeom>
          <a:noFill/>
        </p:spPr>
        <p:txBody>
          <a:bodyPr wrap="square" rtlCol="0">
            <a:spAutoFit/>
          </a:bodyPr>
          <a:lstStyle/>
          <a:p>
            <a:pPr marL="457200" indent="-457200">
              <a:buFont typeface="Wingdings" panose="05000000000000000000" pitchFamily="2" charset="2"/>
              <a:buChar char="§"/>
            </a:pPr>
            <a:r>
              <a:rPr lang="es-MX" sz="2800" dirty="0"/>
              <a:t>Introducción </a:t>
            </a:r>
          </a:p>
          <a:p>
            <a:pPr marL="457200" indent="-457200">
              <a:buFont typeface="Wingdings" panose="05000000000000000000" pitchFamily="2" charset="2"/>
              <a:buChar char="§"/>
            </a:pPr>
            <a:r>
              <a:rPr lang="es-MX" sz="2800" dirty="0"/>
              <a:t>Problema</a:t>
            </a:r>
          </a:p>
          <a:p>
            <a:pPr marL="457200" indent="-457200">
              <a:buFont typeface="Wingdings" panose="05000000000000000000" pitchFamily="2" charset="2"/>
              <a:buChar char="§"/>
            </a:pPr>
            <a:r>
              <a:rPr lang="es-MX" sz="2800" dirty="0"/>
              <a:t>Justificación </a:t>
            </a:r>
          </a:p>
          <a:p>
            <a:pPr marL="457200" indent="-457200">
              <a:buFont typeface="Wingdings" panose="05000000000000000000" pitchFamily="2" charset="2"/>
              <a:buChar char="§"/>
            </a:pPr>
            <a:r>
              <a:rPr lang="es-MX" sz="2800" dirty="0"/>
              <a:t>Objetivo</a:t>
            </a:r>
          </a:p>
          <a:p>
            <a:pPr marL="457200" indent="-457200">
              <a:buFont typeface="Wingdings" panose="05000000000000000000" pitchFamily="2" charset="2"/>
              <a:buChar char="§"/>
            </a:pPr>
            <a:r>
              <a:rPr lang="es-MX" sz="2800" dirty="0"/>
              <a:t>Método </a:t>
            </a:r>
          </a:p>
          <a:p>
            <a:pPr marL="457200" indent="-457200">
              <a:buFont typeface="Wingdings" panose="05000000000000000000" pitchFamily="2" charset="2"/>
              <a:buChar char="§"/>
            </a:pPr>
            <a:r>
              <a:rPr lang="es-MX" sz="2800" dirty="0"/>
              <a:t>	¿Cómo se llevo a cabo? </a:t>
            </a:r>
          </a:p>
          <a:p>
            <a:pPr marL="457200" indent="-457200">
              <a:buFont typeface="Wingdings" panose="05000000000000000000" pitchFamily="2" charset="2"/>
              <a:buChar char="§"/>
            </a:pPr>
            <a:r>
              <a:rPr lang="es-MX" sz="2800" dirty="0"/>
              <a:t>Resultados </a:t>
            </a:r>
          </a:p>
          <a:p>
            <a:pPr marL="457200" indent="-457200">
              <a:buFont typeface="Wingdings" panose="05000000000000000000" pitchFamily="2" charset="2"/>
              <a:buChar char="§"/>
            </a:pPr>
            <a:r>
              <a:rPr lang="es-MX" sz="2800" dirty="0"/>
              <a:t>	Aplicación de proyecto</a:t>
            </a:r>
          </a:p>
          <a:p>
            <a:pPr marL="457200" indent="-457200">
              <a:buFont typeface="Wingdings" panose="05000000000000000000" pitchFamily="2" charset="2"/>
              <a:buChar char="§"/>
            </a:pPr>
            <a:r>
              <a:rPr lang="es-MX" sz="2800" dirty="0"/>
              <a:t>Conclusión </a:t>
            </a:r>
          </a:p>
          <a:p>
            <a:pPr marL="457200" indent="-457200">
              <a:buFont typeface="Wingdings" panose="05000000000000000000" pitchFamily="2" charset="2"/>
              <a:buChar char="§"/>
            </a:pPr>
            <a:r>
              <a:rPr lang="es-MX" sz="2800" dirty="0"/>
              <a:t>Referencias  </a:t>
            </a:r>
          </a:p>
        </p:txBody>
      </p:sp>
    </p:spTree>
    <p:extLst>
      <p:ext uri="{BB962C8B-B14F-4D97-AF65-F5344CB8AC3E}">
        <p14:creationId xmlns:p14="http://schemas.microsoft.com/office/powerpoint/2010/main" val="3028957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0ED20AD-CDD2-5EFF-5D5D-A51D84D5EB86}"/>
              </a:ext>
            </a:extLst>
          </p:cNvPr>
          <p:cNvSpPr txBox="1"/>
          <p:nvPr/>
        </p:nvSpPr>
        <p:spPr>
          <a:xfrm>
            <a:off x="4754380" y="149902"/>
            <a:ext cx="2683240" cy="584775"/>
          </a:xfrm>
          <a:prstGeom prst="rect">
            <a:avLst/>
          </a:prstGeom>
          <a:noFill/>
        </p:spPr>
        <p:txBody>
          <a:bodyPr wrap="square" rtlCol="0">
            <a:spAutoFit/>
          </a:bodyPr>
          <a:lstStyle/>
          <a:p>
            <a:r>
              <a:rPr lang="es-MX" sz="3200" b="1" dirty="0"/>
              <a:t>Introducción</a:t>
            </a:r>
            <a:r>
              <a:rPr lang="es-MX" dirty="0"/>
              <a:t> </a:t>
            </a:r>
          </a:p>
        </p:txBody>
      </p:sp>
      <p:sp>
        <p:nvSpPr>
          <p:cNvPr id="3" name="CuadroTexto 2">
            <a:extLst>
              <a:ext uri="{FF2B5EF4-FFF2-40B4-BE49-F238E27FC236}">
                <a16:creationId xmlns:a16="http://schemas.microsoft.com/office/drawing/2014/main" id="{41E24109-DA01-305D-928A-D4C6BCF64372}"/>
              </a:ext>
            </a:extLst>
          </p:cNvPr>
          <p:cNvSpPr txBox="1"/>
          <p:nvPr/>
        </p:nvSpPr>
        <p:spPr>
          <a:xfrm>
            <a:off x="587115" y="1443841"/>
            <a:ext cx="11017770" cy="3970318"/>
          </a:xfrm>
          <a:prstGeom prst="rect">
            <a:avLst/>
          </a:prstGeom>
          <a:noFill/>
        </p:spPr>
        <p:txBody>
          <a:bodyPr wrap="square" rtlCol="0">
            <a:spAutoFit/>
          </a:bodyPr>
          <a:lstStyle/>
          <a:p>
            <a:r>
              <a:rPr lang="es-MX" dirty="0"/>
              <a:t>En la actualidad, las pequeñas y medianas empresas (PYMES) representan uno de los pilares más importantes de la economía. Sin embargo, muchas de ellas enfrentan dificultades para crecer o mantenerse competitivas debido a la falta de una planeación estratégica de mercadotecnia. La mayoría actúa de manera intuitiva, sin analizar a sus clientes, sin estudiar a la competencia y sin establecer un plan claro que guíe sus decisiones comerciales.</a:t>
            </a:r>
          </a:p>
          <a:p>
            <a:r>
              <a:rPr lang="es-MX" dirty="0"/>
              <a:t>Ante esta problemática, nace el proyecto “Jornadas de Capacitación”, desarrollado en la asignatura Administración Estratégica de la Mercadotecnia de la Universidad Juárez Autónoma de Tabasco. Su propósito es crear contenido informativo en Facebook que eduque a las PYMES sobre la importancia de diseñar estrategias de marketing fundamentadas, estructuradas y orientadas al crecimiento sostenible.</a:t>
            </a:r>
          </a:p>
          <a:p>
            <a:r>
              <a:rPr lang="es-MX" dirty="0"/>
              <a:t>A través de la investigación, el diseño de materiales visuales, la creación de publicaciones y la difusión en redes sociales, este proyecto busca sensibilizar a los emprendedores sobre el valor de planificar, analizar y ejecutar acciones de mercadotecnia que permitan mejorar su competitividad en un mercado cada vez más dinámico y digitalizado.</a:t>
            </a:r>
          </a:p>
          <a:p>
            <a:endParaRPr lang="es-MX" dirty="0"/>
          </a:p>
        </p:txBody>
      </p:sp>
    </p:spTree>
    <p:extLst>
      <p:ext uri="{BB962C8B-B14F-4D97-AF65-F5344CB8AC3E}">
        <p14:creationId xmlns:p14="http://schemas.microsoft.com/office/powerpoint/2010/main" val="191834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E7604-5696-C8C5-2F92-4612E63FD799}"/>
              </a:ext>
            </a:extLst>
          </p:cNvPr>
          <p:cNvSpPr>
            <a:spLocks noGrp="1"/>
          </p:cNvSpPr>
          <p:nvPr>
            <p:ph type="title"/>
          </p:nvPr>
        </p:nvSpPr>
        <p:spPr>
          <a:xfrm>
            <a:off x="839788" y="989012"/>
            <a:ext cx="3932237" cy="712033"/>
          </a:xfrm>
        </p:spPr>
        <p:txBody>
          <a:bodyPr/>
          <a:lstStyle/>
          <a:p>
            <a:r>
              <a:rPr lang="es-MX" dirty="0"/>
              <a:t>Problema</a:t>
            </a:r>
          </a:p>
        </p:txBody>
      </p:sp>
      <p:sp>
        <p:nvSpPr>
          <p:cNvPr id="4" name="Marcador de texto 3">
            <a:extLst>
              <a:ext uri="{FF2B5EF4-FFF2-40B4-BE49-F238E27FC236}">
                <a16:creationId xmlns:a16="http://schemas.microsoft.com/office/drawing/2014/main" id="{E73D0855-3494-FE28-F553-2ADEB8563FC0}"/>
              </a:ext>
            </a:extLst>
          </p:cNvPr>
          <p:cNvSpPr>
            <a:spLocks noGrp="1"/>
          </p:cNvSpPr>
          <p:nvPr>
            <p:ph type="body" sz="half" idx="2"/>
          </p:nvPr>
        </p:nvSpPr>
        <p:spPr/>
        <p:txBody>
          <a:bodyPr>
            <a:normAutofit/>
          </a:bodyPr>
          <a:lstStyle/>
          <a:p>
            <a:r>
              <a:rPr lang="es-MX" sz="1800" dirty="0"/>
              <a:t>Las pequeñas y medianas empresas (PYMES) suelen operar sin una planeación estratégica de mercadotecnia. Muchas creen que el marketing se limita a publicar anuncios sin analizar su mercado, sus clientes o su competencia. Esto provoca desorganización, falta de innovación y decisiones basadas en la intuición en lugar de en información. Como resultado, las PYMES se estancan, reaccionan tarde a los cambios del mercado y tienen dificultades para crecer o mantenerse competitivas.</a:t>
            </a:r>
          </a:p>
        </p:txBody>
      </p:sp>
      <p:pic>
        <p:nvPicPr>
          <p:cNvPr id="1030" name="Picture 6" descr="La importancia de las PYMES">
            <a:extLst>
              <a:ext uri="{FF2B5EF4-FFF2-40B4-BE49-F238E27FC236}">
                <a16:creationId xmlns:a16="http://schemas.microsoft.com/office/drawing/2014/main" id="{4582DF81-50D2-9EA9-94FD-4EA1ACA8ED7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83288" y="2185987"/>
            <a:ext cx="4572000" cy="2476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292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E3180E6-FEF8-9C08-8966-1569188FDEF9}"/>
              </a:ext>
            </a:extLst>
          </p:cNvPr>
          <p:cNvSpPr txBox="1"/>
          <p:nvPr/>
        </p:nvSpPr>
        <p:spPr>
          <a:xfrm>
            <a:off x="4754380" y="179883"/>
            <a:ext cx="2683240" cy="584775"/>
          </a:xfrm>
          <a:prstGeom prst="rect">
            <a:avLst/>
          </a:prstGeom>
          <a:noFill/>
        </p:spPr>
        <p:txBody>
          <a:bodyPr wrap="square" rtlCol="0">
            <a:spAutoFit/>
          </a:bodyPr>
          <a:lstStyle/>
          <a:p>
            <a:r>
              <a:rPr lang="es-MX" sz="3200" b="1" dirty="0"/>
              <a:t>Justificación</a:t>
            </a:r>
            <a:r>
              <a:rPr lang="es-MX" dirty="0"/>
              <a:t> </a:t>
            </a:r>
          </a:p>
        </p:txBody>
      </p:sp>
      <p:sp>
        <p:nvSpPr>
          <p:cNvPr id="3" name="CuadroTexto 2">
            <a:extLst>
              <a:ext uri="{FF2B5EF4-FFF2-40B4-BE49-F238E27FC236}">
                <a16:creationId xmlns:a16="http://schemas.microsoft.com/office/drawing/2014/main" id="{7729EFB1-8BB3-266E-7476-207419D53D17}"/>
              </a:ext>
            </a:extLst>
          </p:cNvPr>
          <p:cNvSpPr txBox="1"/>
          <p:nvPr/>
        </p:nvSpPr>
        <p:spPr>
          <a:xfrm>
            <a:off x="752006" y="764658"/>
            <a:ext cx="10687987" cy="4247317"/>
          </a:xfrm>
          <a:prstGeom prst="rect">
            <a:avLst/>
          </a:prstGeom>
          <a:noFill/>
        </p:spPr>
        <p:txBody>
          <a:bodyPr wrap="square" rtlCol="0">
            <a:spAutoFit/>
          </a:bodyPr>
          <a:lstStyle/>
          <a:p>
            <a:r>
              <a:rPr lang="es-MX" dirty="0"/>
              <a:t>Las PYMES desempeñan un papel esencial en la economía; sin embargo, muchas de ellas enfrentan dificultades para consolidarse debido a la falta de una planeación estratégica de mercadotecnia. A pesar de contar con productos o servicios valiosos, suelen operar sin analizar su entorno, sin definir objetivos claros y sin conocer a profundidad a sus clientes o a su competencia. Esta ausencia de dirección estratégica limita su crecimiento, afecta su competitividad y reduce su capacidad de adaptarse al mercado actual, que es dinámico y altamente digitalizado.</a:t>
            </a:r>
          </a:p>
          <a:p>
            <a:r>
              <a:rPr lang="es-MX" dirty="0"/>
              <a:t>Por ello, este proyecto resulta necesario, ya que busca educar y sensibilizar a los dueños y emprendedores sobre la importancia de planear, organizar y ejecutar estrategias de marketing de manera profesional. La creación de contenido informativo en Facebook permite llegar a un público amplio, utilizando un medio accesible y familiar para las PYMES. Mediante publicaciones, infografías y material visual, se brinda información práctica que fortalece sus conocimientos y promueve una cultura de planeación estratégica. De esta manera, el proyecto contribuye a mejorar la toma de decisiones, incentivar la innovación y fomentar el desarrollo sostenible de las empresas locales, impactando de forma positiva en su desempeño y en la economía de la comunidad.</a:t>
            </a:r>
          </a:p>
          <a:p>
            <a:endParaRPr lang="es-MX" dirty="0"/>
          </a:p>
        </p:txBody>
      </p:sp>
      <p:sp>
        <p:nvSpPr>
          <p:cNvPr id="4" name="CuadroTexto 3">
            <a:extLst>
              <a:ext uri="{FF2B5EF4-FFF2-40B4-BE49-F238E27FC236}">
                <a16:creationId xmlns:a16="http://schemas.microsoft.com/office/drawing/2014/main" id="{280DDAAF-019F-C6B8-56FF-F07BE1AB276E}"/>
              </a:ext>
            </a:extLst>
          </p:cNvPr>
          <p:cNvSpPr txBox="1"/>
          <p:nvPr/>
        </p:nvSpPr>
        <p:spPr>
          <a:xfrm>
            <a:off x="2011179" y="5273584"/>
            <a:ext cx="8169640" cy="646331"/>
          </a:xfrm>
          <a:prstGeom prst="rect">
            <a:avLst/>
          </a:prstGeom>
          <a:noFill/>
        </p:spPr>
        <p:txBody>
          <a:bodyPr wrap="square" rtlCol="0">
            <a:spAutoFit/>
          </a:bodyPr>
          <a:lstStyle/>
          <a:p>
            <a:r>
              <a:rPr lang="es-MX" b="1" dirty="0"/>
              <a:t>Objetivo: </a:t>
            </a:r>
            <a:r>
              <a:rPr lang="es-MX" dirty="0"/>
              <a:t>Crear contenido informativo en Facebook para educar a las PYMES sobre la relevancia de la planeación estratégica de mercadotecnia.</a:t>
            </a:r>
          </a:p>
        </p:txBody>
      </p:sp>
    </p:spTree>
    <p:extLst>
      <p:ext uri="{BB962C8B-B14F-4D97-AF65-F5344CB8AC3E}">
        <p14:creationId xmlns:p14="http://schemas.microsoft.com/office/powerpoint/2010/main" val="182309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AAC847B-E6E7-505B-AC3B-0396EAAB8923}"/>
              </a:ext>
            </a:extLst>
          </p:cNvPr>
          <p:cNvSpPr txBox="1"/>
          <p:nvPr/>
        </p:nvSpPr>
        <p:spPr>
          <a:xfrm>
            <a:off x="5160364" y="149903"/>
            <a:ext cx="1871272" cy="584775"/>
          </a:xfrm>
          <a:prstGeom prst="rect">
            <a:avLst/>
          </a:prstGeom>
          <a:noFill/>
        </p:spPr>
        <p:txBody>
          <a:bodyPr wrap="square" rtlCol="0">
            <a:spAutoFit/>
          </a:bodyPr>
          <a:lstStyle/>
          <a:p>
            <a:r>
              <a:rPr lang="es-MX" sz="3200" b="1" dirty="0"/>
              <a:t>Método </a:t>
            </a:r>
            <a:r>
              <a:rPr lang="es-MX" dirty="0"/>
              <a:t> </a:t>
            </a:r>
          </a:p>
        </p:txBody>
      </p:sp>
      <p:sp>
        <p:nvSpPr>
          <p:cNvPr id="3" name="CuadroTexto 2">
            <a:extLst>
              <a:ext uri="{FF2B5EF4-FFF2-40B4-BE49-F238E27FC236}">
                <a16:creationId xmlns:a16="http://schemas.microsoft.com/office/drawing/2014/main" id="{69650A85-7965-11AA-4AEE-6C02AE57B69C}"/>
              </a:ext>
            </a:extLst>
          </p:cNvPr>
          <p:cNvSpPr txBox="1"/>
          <p:nvPr/>
        </p:nvSpPr>
        <p:spPr>
          <a:xfrm>
            <a:off x="1471534" y="734678"/>
            <a:ext cx="9248931" cy="923330"/>
          </a:xfrm>
          <a:prstGeom prst="rect">
            <a:avLst/>
          </a:prstGeom>
          <a:noFill/>
        </p:spPr>
        <p:txBody>
          <a:bodyPr wrap="square" rtlCol="0">
            <a:spAutoFit/>
          </a:bodyPr>
          <a:lstStyle/>
          <a:p>
            <a:r>
              <a:rPr lang="es-MX" dirty="0"/>
              <a:t>El proyecto se desarrolló mediante una metodología dividida en tres fases principales: Preparación, Desarrollo y Comunicación, lo que permitió organizar las actividades de manera secuencial y eficiente.</a:t>
            </a:r>
          </a:p>
        </p:txBody>
      </p:sp>
      <p:sp>
        <p:nvSpPr>
          <p:cNvPr id="4" name="CuadroTexto 3">
            <a:extLst>
              <a:ext uri="{FF2B5EF4-FFF2-40B4-BE49-F238E27FC236}">
                <a16:creationId xmlns:a16="http://schemas.microsoft.com/office/drawing/2014/main" id="{006EDC4E-8DA7-75F2-D947-F6880C2D8457}"/>
              </a:ext>
            </a:extLst>
          </p:cNvPr>
          <p:cNvSpPr txBox="1"/>
          <p:nvPr/>
        </p:nvSpPr>
        <p:spPr>
          <a:xfrm>
            <a:off x="269823" y="1658008"/>
            <a:ext cx="11652354" cy="5355312"/>
          </a:xfrm>
          <a:prstGeom prst="rect">
            <a:avLst/>
          </a:prstGeom>
          <a:noFill/>
        </p:spPr>
        <p:txBody>
          <a:bodyPr wrap="square" rtlCol="0">
            <a:spAutoFit/>
          </a:bodyPr>
          <a:lstStyle/>
          <a:p>
            <a:r>
              <a:rPr lang="es-MX" b="1" dirty="0"/>
              <a:t>¿Cómo se llevó a cabo el proyecto?</a:t>
            </a:r>
          </a:p>
          <a:p>
            <a:r>
              <a:rPr lang="es-MX" b="1" dirty="0"/>
              <a:t>1. Fase de Preparación</a:t>
            </a:r>
          </a:p>
          <a:p>
            <a:r>
              <a:rPr lang="es-MX" dirty="0"/>
              <a:t>En esta etapa el equipo realizó las actividades iniciales para comprender el problema y definir la ruta de trabajo:</a:t>
            </a:r>
          </a:p>
          <a:p>
            <a:r>
              <a:rPr lang="es-MX" b="1" dirty="0"/>
              <a:t>Identificación de conocimientos previos y faltantes:</a:t>
            </a:r>
            <a:br>
              <a:rPr lang="es-MX" dirty="0"/>
            </a:br>
            <a:r>
              <a:rPr lang="es-MX" dirty="0"/>
              <a:t>Se analizaron los temas que el equipo dominaba y aquellos que necesitaban investigar, especialmente sobre planeación estratégica de mercadotecnia.</a:t>
            </a:r>
          </a:p>
          <a:p>
            <a:r>
              <a:rPr lang="es-MX" b="1" dirty="0"/>
              <a:t>Lluvia de ideas:</a:t>
            </a:r>
            <a:br>
              <a:rPr lang="es-MX" dirty="0"/>
            </a:br>
            <a:r>
              <a:rPr lang="es-MX" dirty="0"/>
              <a:t>Se generaron posibles soluciones a la falta de conocimiento de las PYMES, proponiendo contenido educativo para Facebook como infografías, </a:t>
            </a:r>
            <a:r>
              <a:rPr lang="es-MX" dirty="0" err="1"/>
              <a:t>tips</a:t>
            </a:r>
            <a:r>
              <a:rPr lang="es-MX" dirty="0"/>
              <a:t> y publicaciones interactivas.</a:t>
            </a:r>
          </a:p>
          <a:p>
            <a:r>
              <a:rPr lang="es-MX" b="1" dirty="0"/>
              <a:t>Planeación paso a paso:</a:t>
            </a:r>
            <a:br>
              <a:rPr lang="es-MX" dirty="0"/>
            </a:br>
            <a:r>
              <a:rPr lang="es-MX" dirty="0"/>
              <a:t>Se organizó una agenda de trabajo con actividades por día: investigación, redacción de publicaciones, diseño de imágenes y elaboración del calendario.</a:t>
            </a:r>
          </a:p>
          <a:p>
            <a:r>
              <a:rPr lang="es-MX" b="1" dirty="0"/>
              <a:t>Asignación de tareas:</a:t>
            </a:r>
            <a:br>
              <a:rPr lang="es-MX" dirty="0"/>
            </a:br>
            <a:r>
              <a:rPr lang="es-MX" dirty="0"/>
              <a:t>Cada integrante recibió responsabilidades específicas: coordinación general, organización de documentos, diseño visual y recopilación de evidencias.</a:t>
            </a:r>
          </a:p>
          <a:p>
            <a:r>
              <a:rPr lang="es-MX" b="1" dirty="0"/>
              <a:t>Fundamentación de acciones:</a:t>
            </a:r>
            <a:br>
              <a:rPr lang="es-MX" dirty="0"/>
            </a:br>
            <a:r>
              <a:rPr lang="es-MX" dirty="0"/>
              <a:t>Se definió por qué era necesario crear contenido educativo, basándose en la falta de planeación estratégica en las PYMES.</a:t>
            </a:r>
          </a:p>
          <a:p>
            <a:endParaRPr lang="es-MX" dirty="0"/>
          </a:p>
        </p:txBody>
      </p:sp>
    </p:spTree>
    <p:extLst>
      <p:ext uri="{BB962C8B-B14F-4D97-AF65-F5344CB8AC3E}">
        <p14:creationId xmlns:p14="http://schemas.microsoft.com/office/powerpoint/2010/main" val="401489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C1E4481-5BC8-F346-9219-8C252FFC7C98}"/>
              </a:ext>
            </a:extLst>
          </p:cNvPr>
          <p:cNvSpPr txBox="1"/>
          <p:nvPr/>
        </p:nvSpPr>
        <p:spPr>
          <a:xfrm>
            <a:off x="5160364" y="149903"/>
            <a:ext cx="1871272" cy="584775"/>
          </a:xfrm>
          <a:prstGeom prst="rect">
            <a:avLst/>
          </a:prstGeom>
          <a:noFill/>
        </p:spPr>
        <p:txBody>
          <a:bodyPr wrap="square" rtlCol="0">
            <a:spAutoFit/>
          </a:bodyPr>
          <a:lstStyle/>
          <a:p>
            <a:r>
              <a:rPr lang="es-MX" sz="3200" b="1" dirty="0"/>
              <a:t>Método </a:t>
            </a:r>
            <a:r>
              <a:rPr lang="es-MX" dirty="0"/>
              <a:t> </a:t>
            </a:r>
          </a:p>
        </p:txBody>
      </p:sp>
      <p:sp>
        <p:nvSpPr>
          <p:cNvPr id="3" name="CuadroTexto 2">
            <a:extLst>
              <a:ext uri="{FF2B5EF4-FFF2-40B4-BE49-F238E27FC236}">
                <a16:creationId xmlns:a16="http://schemas.microsoft.com/office/drawing/2014/main" id="{7EE2D41F-1086-F62D-EDAD-82586ECB30A9}"/>
              </a:ext>
            </a:extLst>
          </p:cNvPr>
          <p:cNvSpPr txBox="1"/>
          <p:nvPr/>
        </p:nvSpPr>
        <p:spPr>
          <a:xfrm>
            <a:off x="1134255" y="1075786"/>
            <a:ext cx="9923489" cy="5909310"/>
          </a:xfrm>
          <a:prstGeom prst="rect">
            <a:avLst/>
          </a:prstGeom>
          <a:noFill/>
        </p:spPr>
        <p:txBody>
          <a:bodyPr wrap="square" rtlCol="0">
            <a:spAutoFit/>
          </a:bodyPr>
          <a:lstStyle/>
          <a:p>
            <a:r>
              <a:rPr lang="es-MX" b="1" dirty="0"/>
              <a:t>2. Fase de Desarrollo</a:t>
            </a:r>
          </a:p>
          <a:p>
            <a:r>
              <a:rPr lang="es-MX" dirty="0"/>
              <a:t>Aquí se ejecutaron las actividades planeadas:</a:t>
            </a:r>
          </a:p>
          <a:p>
            <a:endParaRPr lang="es-MX" dirty="0"/>
          </a:p>
          <a:p>
            <a:pPr marL="285750" indent="-285750">
              <a:buFont typeface="Arial" panose="020B0604020202020204" pitchFamily="34" charset="0"/>
              <a:buChar char="•"/>
            </a:pPr>
            <a:r>
              <a:rPr lang="es-MX" dirty="0"/>
              <a:t>Investigación a profundidad sobre marketing y planeación estratégica.</a:t>
            </a:r>
          </a:p>
          <a:p>
            <a:pPr marL="285750" indent="-285750">
              <a:buFont typeface="Arial" panose="020B0604020202020204" pitchFamily="34" charset="0"/>
              <a:buChar char="•"/>
            </a:pPr>
            <a:r>
              <a:rPr lang="es-MX" dirty="0"/>
              <a:t>Diseño del contenido visual: imágenes, mapas, infografías y material gráfico.</a:t>
            </a:r>
          </a:p>
          <a:p>
            <a:pPr marL="285750" indent="-285750">
              <a:buFont typeface="Arial" panose="020B0604020202020204" pitchFamily="34" charset="0"/>
              <a:buChar char="•"/>
            </a:pPr>
            <a:r>
              <a:rPr lang="es-MX" dirty="0"/>
              <a:t>Creación de textos para las publicaciones.</a:t>
            </a:r>
          </a:p>
          <a:p>
            <a:pPr marL="285750" indent="-285750">
              <a:buFont typeface="Arial" panose="020B0604020202020204" pitchFamily="34" charset="0"/>
              <a:buChar char="•"/>
            </a:pPr>
            <a:r>
              <a:rPr lang="es-MX" dirty="0"/>
              <a:t>Estructuración de la información y ordenamiento de los contenidos.</a:t>
            </a:r>
          </a:p>
          <a:p>
            <a:pPr marL="285750" indent="-285750">
              <a:buFont typeface="Arial" panose="020B0604020202020204" pitchFamily="34" charset="0"/>
              <a:buChar char="•"/>
            </a:pPr>
            <a:r>
              <a:rPr lang="es-MX" dirty="0"/>
              <a:t>Elaboración del calendario de publicaciones.</a:t>
            </a:r>
          </a:p>
          <a:p>
            <a:pPr marL="285750" indent="-285750">
              <a:buFont typeface="Arial" panose="020B0604020202020204" pitchFamily="34" charset="0"/>
              <a:buChar char="•"/>
            </a:pPr>
            <a:r>
              <a:rPr lang="es-MX" dirty="0"/>
              <a:t>Construcción del marco teórico y organización de fuentes.</a:t>
            </a:r>
          </a:p>
          <a:p>
            <a:endParaRPr lang="es-MX" dirty="0"/>
          </a:p>
          <a:p>
            <a:r>
              <a:rPr lang="es-MX" dirty="0"/>
              <a:t>Además, se trabajó con una gráfica de Gantt para dar seguimiento al progreso del proyecto.</a:t>
            </a:r>
          </a:p>
          <a:p>
            <a:endParaRPr lang="es-MX" dirty="0"/>
          </a:p>
          <a:p>
            <a:r>
              <a:rPr lang="es-MX" b="1" dirty="0"/>
              <a:t>3. Fase de Comunicación</a:t>
            </a:r>
          </a:p>
          <a:p>
            <a:r>
              <a:rPr lang="es-MX" dirty="0"/>
              <a:t>En esta etapa se socializaron los resultados y productos del proyecto:</a:t>
            </a:r>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r>
              <a:rPr lang="es-MX" dirty="0"/>
              <a:t>Creación y administración de la página de Facebook.</a:t>
            </a:r>
          </a:p>
          <a:p>
            <a:pPr marL="285750" indent="-285750">
              <a:buFont typeface="Arial" panose="020B0604020202020204" pitchFamily="34" charset="0"/>
              <a:buChar char="•"/>
            </a:pPr>
            <a:r>
              <a:rPr lang="es-MX" dirty="0"/>
              <a:t>Publicación del contenido educativo según el calendario programado.</a:t>
            </a:r>
          </a:p>
          <a:p>
            <a:pPr marL="285750" indent="-285750">
              <a:buFont typeface="Arial" panose="020B0604020202020204" pitchFamily="34" charset="0"/>
              <a:buChar char="•"/>
            </a:pPr>
            <a:r>
              <a:rPr lang="es-MX" dirty="0"/>
              <a:t>Medición de resultados: análisis de </a:t>
            </a:r>
            <a:r>
              <a:rPr lang="es-MX" dirty="0" err="1"/>
              <a:t>likes</a:t>
            </a:r>
            <a:r>
              <a:rPr lang="es-MX" dirty="0"/>
              <a:t>, comentarios, alcance y participación.</a:t>
            </a:r>
          </a:p>
          <a:p>
            <a:pPr marL="285750" indent="-285750">
              <a:buFont typeface="Arial" panose="020B0604020202020204" pitchFamily="34" charset="0"/>
              <a:buChar char="•"/>
            </a:pPr>
            <a:r>
              <a:rPr lang="es-MX" dirty="0"/>
              <a:t>Recopilación de evidencias para el reporte final.</a:t>
            </a:r>
          </a:p>
          <a:p>
            <a:pPr marL="285750" indent="-285750">
              <a:buFont typeface="Arial" panose="020B0604020202020204" pitchFamily="34" charset="0"/>
              <a:buChar char="•"/>
            </a:pPr>
            <a:r>
              <a:rPr lang="es-MX" dirty="0"/>
              <a:t>Elaboración de presentación en PowerPoint, informe y anexos.</a:t>
            </a:r>
          </a:p>
          <a:p>
            <a:endParaRPr lang="es-MX" dirty="0"/>
          </a:p>
        </p:txBody>
      </p:sp>
    </p:spTree>
    <p:extLst>
      <p:ext uri="{BB962C8B-B14F-4D97-AF65-F5344CB8AC3E}">
        <p14:creationId xmlns:p14="http://schemas.microsoft.com/office/powerpoint/2010/main" val="2990411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FE1B201-A4B8-EED5-0F6E-4906B6B74021}"/>
              </a:ext>
            </a:extLst>
          </p:cNvPr>
          <p:cNvSpPr txBox="1"/>
          <p:nvPr/>
        </p:nvSpPr>
        <p:spPr>
          <a:xfrm>
            <a:off x="4898660" y="149903"/>
            <a:ext cx="2394679" cy="584775"/>
          </a:xfrm>
          <a:prstGeom prst="rect">
            <a:avLst/>
          </a:prstGeom>
          <a:noFill/>
        </p:spPr>
        <p:txBody>
          <a:bodyPr wrap="square" rtlCol="0">
            <a:spAutoFit/>
          </a:bodyPr>
          <a:lstStyle/>
          <a:p>
            <a:r>
              <a:rPr lang="es-MX" sz="3200" b="1" dirty="0"/>
              <a:t>Resultados </a:t>
            </a:r>
            <a:r>
              <a:rPr lang="es-MX" dirty="0"/>
              <a:t> </a:t>
            </a:r>
          </a:p>
        </p:txBody>
      </p:sp>
      <p:sp>
        <p:nvSpPr>
          <p:cNvPr id="3" name="CuadroTexto 2">
            <a:extLst>
              <a:ext uri="{FF2B5EF4-FFF2-40B4-BE49-F238E27FC236}">
                <a16:creationId xmlns:a16="http://schemas.microsoft.com/office/drawing/2014/main" id="{EF5E22A6-C4AA-883B-A3B6-B95953B2431F}"/>
              </a:ext>
            </a:extLst>
          </p:cNvPr>
          <p:cNvSpPr txBox="1"/>
          <p:nvPr/>
        </p:nvSpPr>
        <p:spPr>
          <a:xfrm>
            <a:off x="374754" y="889843"/>
            <a:ext cx="10388184" cy="5632311"/>
          </a:xfrm>
          <a:prstGeom prst="rect">
            <a:avLst/>
          </a:prstGeom>
          <a:noFill/>
        </p:spPr>
        <p:txBody>
          <a:bodyPr wrap="square" rtlCol="0">
            <a:spAutoFit/>
          </a:bodyPr>
          <a:lstStyle/>
          <a:p>
            <a:r>
              <a:rPr lang="es-MX" dirty="0"/>
              <a:t>La aplicación del proyecto </a:t>
            </a:r>
            <a:r>
              <a:rPr lang="es-MX" i="1" dirty="0"/>
              <a:t>“Jornadas de Capacitación”</a:t>
            </a:r>
            <a:r>
              <a:rPr lang="es-MX" dirty="0"/>
              <a:t> permitió generar avances significativos en la sensibilización de las PYMES respecto a la importancia de la planeación estratégica de mercadotecnia. </a:t>
            </a:r>
          </a:p>
          <a:p>
            <a:endParaRPr lang="es-MX" b="1" dirty="0"/>
          </a:p>
          <a:p>
            <a:r>
              <a:rPr lang="es-MX" b="1" dirty="0"/>
              <a:t>1. Creación de una página informativa en Facebook</a:t>
            </a:r>
          </a:p>
          <a:p>
            <a:r>
              <a:rPr lang="es-MX" dirty="0"/>
              <a:t>Se desarrolló una página oficial dedicada a compartir contenido educativo accesible para emprendedores y propietarios de pequeñas empresas.</a:t>
            </a:r>
          </a:p>
          <a:p>
            <a:endParaRPr lang="es-MX" b="1" dirty="0"/>
          </a:p>
          <a:p>
            <a:r>
              <a:rPr lang="es-MX" b="1" dirty="0"/>
              <a:t>2. Producción de contenido visual y educativo</a:t>
            </a:r>
          </a:p>
          <a:p>
            <a:r>
              <a:rPr lang="es-MX" dirty="0"/>
              <a:t>El equipo elaboró infografías, diseños, mapas conceptuales y textos informativos que explican de manera sencilla conceptos clave como:</a:t>
            </a:r>
          </a:p>
          <a:p>
            <a:r>
              <a:rPr lang="es-MX" dirty="0"/>
              <a:t>Planeación estratégica</a:t>
            </a:r>
          </a:p>
          <a:p>
            <a:r>
              <a:rPr lang="es-MX" dirty="0"/>
              <a:t>Análisis FODA</a:t>
            </a:r>
          </a:p>
          <a:p>
            <a:r>
              <a:rPr lang="es-MX" dirty="0"/>
              <a:t>Mercado meta</a:t>
            </a:r>
          </a:p>
          <a:p>
            <a:r>
              <a:rPr lang="es-MX" dirty="0"/>
              <a:t>Proceso de marketing</a:t>
            </a:r>
          </a:p>
          <a:p>
            <a:r>
              <a:rPr lang="es-MX" dirty="0"/>
              <a:t>Importancia del marketing digital</a:t>
            </a:r>
          </a:p>
          <a:p>
            <a:r>
              <a:rPr lang="es-MX" dirty="0"/>
              <a:t>Este material facilitó la comprensión de temas que suelen ser complejos para las PYMES.</a:t>
            </a:r>
          </a:p>
          <a:p>
            <a:endParaRPr lang="es-MX" b="1" dirty="0"/>
          </a:p>
          <a:p>
            <a:r>
              <a:rPr lang="es-MX" b="1" dirty="0"/>
              <a:t>3. Calendario de publicaciones</a:t>
            </a:r>
          </a:p>
          <a:p>
            <a:r>
              <a:rPr lang="es-MX" dirty="0"/>
              <a:t>Se estructuró un plan semanal de difusión con el fin de mantener constancia y orden en la comunicación.</a:t>
            </a:r>
          </a:p>
        </p:txBody>
      </p:sp>
    </p:spTree>
    <p:extLst>
      <p:ext uri="{BB962C8B-B14F-4D97-AF65-F5344CB8AC3E}">
        <p14:creationId xmlns:p14="http://schemas.microsoft.com/office/powerpoint/2010/main" val="1593151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BC6F807-4F2F-CCE9-A450-8E8EDD3D456E}"/>
              </a:ext>
            </a:extLst>
          </p:cNvPr>
          <p:cNvSpPr txBox="1"/>
          <p:nvPr/>
        </p:nvSpPr>
        <p:spPr>
          <a:xfrm>
            <a:off x="4898660" y="149903"/>
            <a:ext cx="2394679" cy="584775"/>
          </a:xfrm>
          <a:prstGeom prst="rect">
            <a:avLst/>
          </a:prstGeom>
          <a:noFill/>
        </p:spPr>
        <p:txBody>
          <a:bodyPr wrap="square" rtlCol="0">
            <a:spAutoFit/>
          </a:bodyPr>
          <a:lstStyle/>
          <a:p>
            <a:r>
              <a:rPr lang="es-MX" sz="3200" b="1" dirty="0"/>
              <a:t>Resultados </a:t>
            </a:r>
            <a:r>
              <a:rPr lang="es-MX" dirty="0"/>
              <a:t> </a:t>
            </a:r>
          </a:p>
        </p:txBody>
      </p:sp>
      <p:sp>
        <p:nvSpPr>
          <p:cNvPr id="3" name="CuadroTexto 2">
            <a:extLst>
              <a:ext uri="{FF2B5EF4-FFF2-40B4-BE49-F238E27FC236}">
                <a16:creationId xmlns:a16="http://schemas.microsoft.com/office/drawing/2014/main" id="{5738A59F-70D4-7BF8-748C-06A60468EF25}"/>
              </a:ext>
            </a:extLst>
          </p:cNvPr>
          <p:cNvSpPr txBox="1"/>
          <p:nvPr/>
        </p:nvSpPr>
        <p:spPr>
          <a:xfrm>
            <a:off x="764498" y="1079292"/>
            <a:ext cx="10493115" cy="5355312"/>
          </a:xfrm>
          <a:prstGeom prst="rect">
            <a:avLst/>
          </a:prstGeom>
          <a:noFill/>
        </p:spPr>
        <p:txBody>
          <a:bodyPr wrap="square" rtlCol="0">
            <a:spAutoFit/>
          </a:bodyPr>
          <a:lstStyle/>
          <a:p>
            <a:r>
              <a:rPr lang="es-MX" b="1" dirty="0"/>
              <a:t>4. Interacción y alcance</a:t>
            </a:r>
          </a:p>
          <a:p>
            <a:r>
              <a:rPr lang="es-MX" dirty="0"/>
              <a:t>Las publicaciones generaron interacción mediante:</a:t>
            </a:r>
          </a:p>
          <a:p>
            <a:r>
              <a:rPr lang="es-MX" dirty="0"/>
              <a:t>Comentarios</a:t>
            </a:r>
          </a:p>
          <a:p>
            <a:r>
              <a:rPr lang="es-MX" dirty="0"/>
              <a:t>Reacciones</a:t>
            </a:r>
          </a:p>
          <a:p>
            <a:r>
              <a:rPr lang="es-MX" dirty="0"/>
              <a:t>Compartidos</a:t>
            </a:r>
          </a:p>
          <a:p>
            <a:br>
              <a:rPr lang="es-MX" dirty="0"/>
            </a:br>
            <a:r>
              <a:rPr lang="es-MX" dirty="0"/>
              <a:t>Esto reflejó el interés de los usuarios por temas relacionados con la profesionalización del marketing.</a:t>
            </a:r>
          </a:p>
          <a:p>
            <a:endParaRPr lang="es-MX" b="1" dirty="0"/>
          </a:p>
          <a:p>
            <a:r>
              <a:rPr lang="es-MX" b="1" dirty="0"/>
              <a:t>5. Organización y gestión del proceso</a:t>
            </a:r>
          </a:p>
          <a:p>
            <a:r>
              <a:rPr lang="es-MX" dirty="0"/>
              <a:t>El equipo fortaleció sus habilidades de:</a:t>
            </a:r>
          </a:p>
          <a:p>
            <a:r>
              <a:rPr lang="es-MX" dirty="0"/>
              <a:t>Investigación</a:t>
            </a:r>
          </a:p>
          <a:p>
            <a:r>
              <a:rPr lang="es-MX" dirty="0"/>
              <a:t>Redacción</a:t>
            </a:r>
          </a:p>
          <a:p>
            <a:r>
              <a:rPr lang="es-MX" dirty="0"/>
              <a:t>Diseño digital</a:t>
            </a:r>
          </a:p>
          <a:p>
            <a:r>
              <a:rPr lang="es-MX" dirty="0"/>
              <a:t>Coordinación de tareas</a:t>
            </a:r>
          </a:p>
          <a:p>
            <a:r>
              <a:rPr lang="es-MX" dirty="0"/>
              <a:t>Administración del tiempo</a:t>
            </a:r>
          </a:p>
          <a:p>
            <a:endParaRPr lang="es-MX" b="1" dirty="0"/>
          </a:p>
          <a:p>
            <a:r>
              <a:rPr lang="es-MX" b="1" dirty="0"/>
              <a:t>6. Integración del reporte final</a:t>
            </a:r>
          </a:p>
          <a:p>
            <a:r>
              <a:rPr lang="es-MX" dirty="0"/>
              <a:t>Se recopiló toda la información, evidencias y resultados para documentar el impacto del proyecto.</a:t>
            </a:r>
          </a:p>
          <a:p>
            <a:endParaRPr lang="es-MX" dirty="0"/>
          </a:p>
        </p:txBody>
      </p:sp>
    </p:spTree>
    <p:extLst>
      <p:ext uri="{BB962C8B-B14F-4D97-AF65-F5344CB8AC3E}">
        <p14:creationId xmlns:p14="http://schemas.microsoft.com/office/powerpoint/2010/main" val="360700747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197</TotalTime>
  <Words>1896</Words>
  <Application>Microsoft Office PowerPoint</Application>
  <PresentationFormat>Panorámica</PresentationFormat>
  <Paragraphs>140</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ADLaM Display</vt:lpstr>
      <vt:lpstr>Aptos</vt:lpstr>
      <vt:lpstr>Aptos Display</vt:lpstr>
      <vt:lpstr>Arial</vt:lpstr>
      <vt:lpstr>Wingdings</vt:lpstr>
      <vt:lpstr>Tema de Office</vt:lpstr>
      <vt:lpstr>Presentación de PowerPoint</vt:lpstr>
      <vt:lpstr>Presentación de PowerPoint</vt:lpstr>
      <vt:lpstr>Presentación de PowerPoint</vt:lpstr>
      <vt:lpstr>Problema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212B39296 CARLOS FELIPE SANTIAGO VELAZQUEZ</dc:creator>
  <cp:lastModifiedBy>212B39296 CARLOS FELIPE SANTIAGO VELAZQUEZ</cp:lastModifiedBy>
  <cp:revision>2</cp:revision>
  <dcterms:created xsi:type="dcterms:W3CDTF">2025-11-27T23:40:53Z</dcterms:created>
  <dcterms:modified xsi:type="dcterms:W3CDTF">2025-11-28T04:06:14Z</dcterms:modified>
</cp:coreProperties>
</file>